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1"/>
  </p:notesMasterIdLst>
  <p:handoutMasterIdLst>
    <p:handoutMasterId r:id="rId32"/>
  </p:handoutMasterIdLst>
  <p:sldIdLst>
    <p:sldId id="363" r:id="rId2"/>
    <p:sldId id="398" r:id="rId3"/>
    <p:sldId id="445" r:id="rId4"/>
    <p:sldId id="408" r:id="rId5"/>
    <p:sldId id="488" r:id="rId6"/>
    <p:sldId id="394" r:id="rId7"/>
    <p:sldId id="492" r:id="rId8"/>
    <p:sldId id="428" r:id="rId9"/>
    <p:sldId id="432" r:id="rId10"/>
    <p:sldId id="448" r:id="rId11"/>
    <p:sldId id="450" r:id="rId12"/>
    <p:sldId id="458" r:id="rId13"/>
    <p:sldId id="456" r:id="rId14"/>
    <p:sldId id="483" r:id="rId15"/>
    <p:sldId id="487" r:id="rId16"/>
    <p:sldId id="387" r:id="rId17"/>
    <p:sldId id="382" r:id="rId18"/>
    <p:sldId id="420" r:id="rId19"/>
    <p:sldId id="465" r:id="rId20"/>
    <p:sldId id="469" r:id="rId21"/>
    <p:sldId id="473" r:id="rId22"/>
    <p:sldId id="475" r:id="rId23"/>
    <p:sldId id="470" r:id="rId24"/>
    <p:sldId id="489" r:id="rId25"/>
    <p:sldId id="474" r:id="rId26"/>
    <p:sldId id="466" r:id="rId27"/>
    <p:sldId id="477" r:id="rId28"/>
    <p:sldId id="476" r:id="rId29"/>
    <p:sldId id="486" r:id="rId3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769">
          <p15:clr>
            <a:srgbClr val="A4A3A4"/>
          </p15:clr>
        </p15:guide>
        <p15:guide id="2" pos="470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wrence Long" initials="" lastIdx="1" clrIdx="0"/>
  <p:cmAuthor id="1" name="Mhairi Maskew" initials="" lastIdx="1" clrIdx="1"/>
  <p:cmAuthor id="2" name="Sydney Rosen" initials="SR" lastIdx="0" clrIdx="2"/>
  <p:cmAuthor id="3" name="Jacob Bor" initials="" lastIdx="13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CC"/>
    <a:srgbClr val="E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 autoAdjust="0"/>
    <p:restoredTop sz="86392" autoAdjust="0"/>
  </p:normalViewPr>
  <p:slideViewPr>
    <p:cSldViewPr snapToGrid="0">
      <p:cViewPr>
        <p:scale>
          <a:sx n="90" d="100"/>
          <a:sy n="90" d="100"/>
        </p:scale>
        <p:origin x="-2384" y="-680"/>
      </p:cViewPr>
      <p:guideLst>
        <p:guide orient="horz" pos="1769"/>
        <p:guide pos="47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4" d="100"/>
        <a:sy n="154" d="100"/>
      </p:scale>
      <p:origin x="0" y="7232"/>
    </p:cViewPr>
  </p:sorterViewPr>
  <p:notesViewPr>
    <p:cSldViewPr snapToGrid="0" snapToObjects="1">
      <p:cViewPr varScale="1">
        <p:scale>
          <a:sx n="10" d="100"/>
          <a:sy n="10" d="100"/>
        </p:scale>
        <p:origin x="-920" y="48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982859F-D3F2-4D5D-81CF-8BB7143C1F54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D4EB6E3-8ECD-4101-8F17-CF989744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839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4.jpeg>
</file>

<file path=ppt/media/image2.png>
</file>

<file path=ppt/media/image3.gif>
</file>

<file path=ppt/media/image5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4FCC7F-8368-C746-9D8B-0197631F3D96}" type="datetimeFigureOut">
              <a:t>2/1/18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E569B17-8551-3649-87A5-A1B6711558D4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707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Katia has trained</a:t>
            </a:r>
            <a:r>
              <a:rPr lang="en-US" baseline="0" dirty="0" smtClean="0"/>
              <a:t> me and other members of our research team in how to use and get the most out of the SCC.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666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600" dirty="0" smtClean="0"/>
              <a:t>First/last name inversion, multiple first/last, exact first/last, different DOB</a:t>
            </a:r>
          </a:p>
          <a:p>
            <a:pPr lvl="1"/>
            <a:r>
              <a:rPr lang="en-US" sz="1600" dirty="0" smtClean="0"/>
              <a:t>Nicknames file, generated through statistically-guided review</a:t>
            </a:r>
          </a:p>
          <a:p>
            <a:pPr lvl="1"/>
            <a:r>
              <a:rPr lang="en-US" sz="1600" dirty="0" err="1" smtClean="0"/>
              <a:t>Jaro</a:t>
            </a:r>
            <a:r>
              <a:rPr lang="en-US" sz="1600" dirty="0" smtClean="0"/>
              <a:t>-Winkler string comparisons for first and last names</a:t>
            </a:r>
          </a:p>
          <a:p>
            <a:pPr lvl="1"/>
            <a:r>
              <a:rPr lang="en-US" sz="1600" dirty="0" smtClean="0"/>
              <a:t>Multiple blocking passes</a:t>
            </a:r>
            <a:endParaRPr lang="en-US" sz="1600" baseline="-25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uk-UA" smtClean="0"/>
              <a:t>9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93551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How many do we think are on ART by VL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know about 6.5 million living with HIV</a:t>
            </a:r>
          </a:p>
          <a:p>
            <a:r>
              <a:rPr lang="en-US" baseline="0" dirty="0" smtClean="0"/>
              <a:t>3 million deaths</a:t>
            </a:r>
          </a:p>
          <a:p>
            <a:r>
              <a:rPr lang="en-US" baseline="0" dirty="0" smtClean="0"/>
              <a:t>So how many have started treatment?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0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 smtClean="0"/>
              <a:t>(updated through end of 2016 and with ART-workup labs)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67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has been confirmed in local cohorts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49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Once initiated on therapy, retention on ART is much higher than previously</a:t>
            </a:r>
            <a:r>
              <a:rPr lang="en-US" baseline="0" dirty="0" smtClean="0"/>
              <a:t> thought, due to people re-entering care at other facilities.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49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see this record linkage effort as the central</a:t>
            </a:r>
            <a:r>
              <a:rPr lang="en-US" baseline="0" dirty="0" smtClean="0"/>
              <a:t> component in a broader effort to leverage routine laboratory data to improve population health.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Ongoing methods work with Prof. </a:t>
            </a:r>
            <a:r>
              <a:rPr lang="en-US" dirty="0" err="1" smtClean="0"/>
              <a:t>Kollios</a:t>
            </a:r>
            <a:r>
              <a:rPr lang="en-US" dirty="0" smtClean="0"/>
              <a:t>, </a:t>
            </a:r>
            <a:r>
              <a:rPr lang="en-US" dirty="0" err="1" smtClean="0"/>
              <a:t>Orecchia</a:t>
            </a:r>
            <a:r>
              <a:rPr lang="en-US" dirty="0" smtClean="0"/>
              <a:t>,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Kolaczyk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TB and diabetes cohorts.</a:t>
            </a:r>
          </a:p>
          <a:p>
            <a:endParaRPr lang="en-US" baseline="0" dirty="0" smtClean="0"/>
          </a:p>
          <a:p>
            <a:r>
              <a:rPr lang="en-US" dirty="0" smtClean="0"/>
              <a:t>Integration into existing systems for real-time updating. Katia has visited South Africa to work hand in hand with programmers there to determine how best</a:t>
            </a:r>
            <a:r>
              <a:rPr lang="en-US" baseline="0" dirty="0" smtClean="0"/>
              <a:t> to translate what we had done to their systems.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Research from patient to population.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69B17-8551-3649-87A5-A1B6711558D4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655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0" y="-76200"/>
            <a:ext cx="9144000" cy="57912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333333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9pPr>
          </a:lstStyle>
          <a:p>
            <a:endParaRPr lang="en-US" altLang="en-US" dirty="0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0" y="5638800"/>
            <a:ext cx="9144000" cy="1219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9pPr>
          </a:lstStyle>
          <a:p>
            <a:endParaRPr lang="en-US" altLang="en-US" dirty="0"/>
          </a:p>
        </p:txBody>
      </p:sp>
      <p:sp>
        <p:nvSpPr>
          <p:cNvPr id="6" name="Line 10"/>
          <p:cNvSpPr>
            <a:spLocks noChangeShapeType="1"/>
          </p:cNvSpPr>
          <p:nvPr/>
        </p:nvSpPr>
        <p:spPr bwMode="auto">
          <a:xfrm>
            <a:off x="0" y="5638800"/>
            <a:ext cx="9144000" cy="0"/>
          </a:xfrm>
          <a:prstGeom prst="line">
            <a:avLst/>
          </a:prstGeom>
          <a:noFill/>
          <a:ln w="6350">
            <a:solidFill>
              <a:srgbClr val="4D4D4D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225" y="6019800"/>
            <a:ext cx="968375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>
            <a:lvl1pPr marL="0" indent="0" algn="ctr">
              <a:buFont typeface="Wingdings" charset="2"/>
              <a:buNone/>
              <a:defRPr>
                <a:solidFill>
                  <a:srgbClr val="CCCCCC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32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75162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762000"/>
            <a:ext cx="19812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762000"/>
            <a:ext cx="5791200" cy="4953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04188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1539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6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45856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828800"/>
            <a:ext cx="3886200" cy="3886200"/>
          </a:xfrm>
        </p:spPr>
        <p:txBody>
          <a:bodyPr/>
          <a:lstStyle>
            <a:lvl1pPr>
              <a:defRPr sz="2800" b="1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862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604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9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58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5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5214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4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50464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4601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ZA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7" name="Rectangle 18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64730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-42863"/>
            <a:ext cx="9144000" cy="347663"/>
          </a:xfrm>
          <a:prstGeom prst="rect">
            <a:avLst/>
          </a:prstGeom>
          <a:gradFill rotWithShape="0">
            <a:gsLst>
              <a:gs pos="0">
                <a:srgbClr val="333333"/>
              </a:gs>
              <a:gs pos="100000">
                <a:schemeClr val="tx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9pPr>
          </a:lstStyle>
          <a:p>
            <a:endParaRPr lang="en-US" altLang="en-US" dirty="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This is the title of this slide.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09600" y="0"/>
            <a:ext cx="5105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en-ZA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5903913"/>
            <a:ext cx="1447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0" rIns="91440" bIns="0" numCol="1" anchor="t" anchorCtr="0" compatLnSpc="1">
            <a:prstTxWarp prst="textNoShape">
              <a:avLst/>
            </a:prstTxWarp>
          </a:bodyPr>
          <a:lstStyle>
            <a:lvl1pPr algn="r">
              <a:defRPr sz="4400" b="1">
                <a:solidFill>
                  <a:srgbClr val="D9D9D9"/>
                </a:solidFill>
                <a:latin typeface="Arial" charset="0"/>
              </a:defRPr>
            </a:lvl1pPr>
          </a:lstStyle>
          <a:p>
            <a:fld id="{73D59878-EC7F-4EC5-BDAF-372B824FCBE3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1036" name="Text Box 12"/>
          <p:cNvSpPr txBox="1">
            <a:spLocks noChangeArrowheads="1"/>
          </p:cNvSpPr>
          <p:nvPr/>
        </p:nvSpPr>
        <p:spPr bwMode="auto">
          <a:xfrm>
            <a:off x="609600" y="1524000"/>
            <a:ext cx="79248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2pPr>
            <a:lvl3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3pPr>
            <a:lvl4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4pPr>
            <a:lvl5pPr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Osaka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200" b="1" dirty="0">
                <a:solidFill>
                  <a:schemeClr val="bg1"/>
                </a:solidFill>
                <a:latin typeface="Arial" charset="0"/>
              </a:rPr>
              <a:t>Boston University</a:t>
            </a:r>
            <a:r>
              <a:rPr lang="en-US" altLang="en-US" sz="1200" dirty="0">
                <a:solidFill>
                  <a:schemeClr val="bg1"/>
                </a:solidFill>
                <a:latin typeface="Arial" charset="0"/>
              </a:rPr>
              <a:t> Slideshow Title Goes Here</a:t>
            </a:r>
          </a:p>
        </p:txBody>
      </p:sp>
      <p:sp>
        <p:nvSpPr>
          <p:cNvPr id="1042" name="Rectangle 18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629400" y="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08080"/>
                </a:solidFill>
                <a:latin typeface="Arial" charset="0"/>
              </a:defRPr>
            </a:lvl1pPr>
          </a:lstStyle>
          <a:p>
            <a:fld id="{FE696AF2-7853-4164-83AB-1A3B899119C9}" type="datetimeFigureOut">
              <a:rPr lang="en-ZA" smtClean="0"/>
              <a:pPr/>
              <a:t>2/1/18</a:t>
            </a:fld>
            <a:endParaRPr lang="en-ZA"/>
          </a:p>
        </p:txBody>
      </p:sp>
      <p:pic>
        <p:nvPicPr>
          <p:cNvPr id="1033" name="Picture 16" descr="ece_sub_sig.png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993"/>
          <a:stretch/>
        </p:blipFill>
        <p:spPr bwMode="auto">
          <a:xfrm>
            <a:off x="614516" y="6033709"/>
            <a:ext cx="761999" cy="518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789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Osaka" charset="-128"/>
          <a:cs typeface="Osaka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2675B4"/>
        </a:buClr>
        <a:buFont typeface="Wingdings" charset="2"/>
        <a:buChar char="§"/>
        <a:defRPr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gif"/><Relationship Id="rId5" Type="http://schemas.openxmlformats.org/officeDocument/2006/relationships/image" Target="../media/image4.emf"/><Relationship Id="rId6" Type="http://schemas.openxmlformats.org/officeDocument/2006/relationships/image" Target="../media/image5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223" y="1304813"/>
            <a:ext cx="8494888" cy="1143000"/>
          </a:xfrm>
        </p:spPr>
        <p:txBody>
          <a:bodyPr/>
          <a:lstStyle/>
          <a:p>
            <a:r>
              <a:rPr lang="en-US" dirty="0"/>
              <a:t>Record linkage of national laboratory data in South Africa: a novel platform for HIV policy evaluation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03317"/>
            <a:ext cx="6400800" cy="2679060"/>
          </a:xfrm>
        </p:spPr>
        <p:txBody>
          <a:bodyPr/>
          <a:lstStyle/>
          <a:p>
            <a:r>
              <a:rPr lang="en-US" sz="1800" b="1" dirty="0">
                <a:solidFill>
                  <a:srgbClr val="FFFFFF"/>
                </a:solidFill>
              </a:rPr>
              <a:t>Jacob </a:t>
            </a:r>
            <a:r>
              <a:rPr lang="en-US" sz="1800" b="1" dirty="0" smtClean="0">
                <a:solidFill>
                  <a:srgbClr val="FFFFFF"/>
                </a:solidFill>
              </a:rPr>
              <a:t>Bor</a:t>
            </a:r>
            <a:endParaRPr lang="en-US" sz="1800" b="1" dirty="0">
              <a:solidFill>
                <a:srgbClr val="FFFFFF"/>
              </a:solidFill>
            </a:endParaRPr>
          </a:p>
          <a:p>
            <a:r>
              <a:rPr lang="en-US" sz="1500" b="1" dirty="0" smtClean="0">
                <a:solidFill>
                  <a:srgbClr val="FFFFFF"/>
                </a:solidFill>
              </a:rPr>
              <a:t>with William </a:t>
            </a:r>
            <a:r>
              <a:rPr lang="en-US" sz="1500" b="1" dirty="0">
                <a:solidFill>
                  <a:srgbClr val="FFFFFF"/>
                </a:solidFill>
              </a:rPr>
              <a:t>MacLeod, Katia </a:t>
            </a:r>
            <a:r>
              <a:rPr lang="en-US" sz="1500" b="1" dirty="0" err="1">
                <a:solidFill>
                  <a:srgbClr val="FFFFFF"/>
                </a:solidFill>
              </a:rPr>
              <a:t>Oleinik</a:t>
            </a:r>
            <a:r>
              <a:rPr lang="en-US" sz="1500" b="1" dirty="0">
                <a:solidFill>
                  <a:srgbClr val="FFFFFF"/>
                </a:solidFill>
              </a:rPr>
              <a:t>, </a:t>
            </a:r>
            <a:r>
              <a:rPr lang="en-US" sz="1500" b="1" dirty="0" smtClean="0">
                <a:solidFill>
                  <a:srgbClr val="FFFFFF"/>
                </a:solidFill>
              </a:rPr>
              <a:t>Sue </a:t>
            </a:r>
            <a:r>
              <a:rPr lang="en-US" sz="1500" b="1" dirty="0">
                <a:solidFill>
                  <a:srgbClr val="FFFFFF"/>
                </a:solidFill>
              </a:rPr>
              <a:t>Candy, </a:t>
            </a:r>
            <a:r>
              <a:rPr lang="en-US" sz="1500" b="1" dirty="0" err="1">
                <a:solidFill>
                  <a:srgbClr val="FFFFFF"/>
                </a:solidFill>
              </a:rPr>
              <a:t>Mhairi</a:t>
            </a:r>
            <a:r>
              <a:rPr lang="en-US" sz="1500" b="1" dirty="0">
                <a:solidFill>
                  <a:srgbClr val="FFFFFF"/>
                </a:solidFill>
              </a:rPr>
              <a:t> </a:t>
            </a:r>
            <a:r>
              <a:rPr lang="en-US" sz="1500" b="1" dirty="0" err="1">
                <a:solidFill>
                  <a:srgbClr val="FFFFFF"/>
                </a:solidFill>
              </a:rPr>
              <a:t>Maskew</a:t>
            </a:r>
            <a:r>
              <a:rPr lang="en-US" sz="1500" b="1" dirty="0">
                <a:solidFill>
                  <a:srgbClr val="FFFFFF"/>
                </a:solidFill>
              </a:rPr>
              <a:t>, Matthew Fox, </a:t>
            </a:r>
            <a:r>
              <a:rPr lang="en-US" sz="1500" b="1" dirty="0" err="1" smtClean="0">
                <a:solidFill>
                  <a:srgbClr val="FFFFFF"/>
                </a:solidFill>
              </a:rPr>
              <a:t>Cornellius</a:t>
            </a:r>
            <a:r>
              <a:rPr lang="en-US" sz="1500" b="1" dirty="0" smtClean="0">
                <a:solidFill>
                  <a:srgbClr val="FFFFFF"/>
                </a:solidFill>
              </a:rPr>
              <a:t>  </a:t>
            </a:r>
            <a:r>
              <a:rPr lang="en-US" sz="1500" b="1" dirty="0" err="1">
                <a:solidFill>
                  <a:srgbClr val="FFFFFF"/>
                </a:solidFill>
              </a:rPr>
              <a:t>Nattey</a:t>
            </a:r>
            <a:r>
              <a:rPr lang="en-US" sz="1500" b="1" dirty="0">
                <a:solidFill>
                  <a:srgbClr val="FFFFFF"/>
                </a:solidFill>
              </a:rPr>
              <a:t>, Brendan </a:t>
            </a:r>
            <a:r>
              <a:rPr lang="en-US" sz="1500" b="1" dirty="0" err="1">
                <a:solidFill>
                  <a:srgbClr val="FFFFFF"/>
                </a:solidFill>
              </a:rPr>
              <a:t>Maughan</a:t>
            </a:r>
            <a:r>
              <a:rPr lang="en-US" sz="1500" b="1" dirty="0">
                <a:solidFill>
                  <a:srgbClr val="FFFFFF"/>
                </a:solidFill>
              </a:rPr>
              <a:t>-Brown, </a:t>
            </a:r>
            <a:endParaRPr lang="en-US" sz="1500" b="1" dirty="0" smtClean="0">
              <a:solidFill>
                <a:srgbClr val="FFFFFF"/>
              </a:solidFill>
            </a:endParaRPr>
          </a:p>
          <a:p>
            <a:r>
              <a:rPr lang="en-US" sz="1500" b="1" dirty="0" smtClean="0">
                <a:solidFill>
                  <a:srgbClr val="FFFFFF"/>
                </a:solidFill>
              </a:rPr>
              <a:t>James </a:t>
            </a:r>
            <a:r>
              <a:rPr lang="en-US" sz="1500" b="1" dirty="0">
                <a:solidFill>
                  <a:srgbClr val="FFFFFF"/>
                </a:solidFill>
              </a:rPr>
              <a:t>Potter, </a:t>
            </a:r>
            <a:r>
              <a:rPr lang="en-US" sz="1500" b="1" dirty="0" smtClean="0">
                <a:solidFill>
                  <a:srgbClr val="FFFFFF"/>
                </a:solidFill>
              </a:rPr>
              <a:t>Wendy </a:t>
            </a:r>
            <a:r>
              <a:rPr lang="en-US" sz="1500" b="1" dirty="0">
                <a:solidFill>
                  <a:srgbClr val="FFFFFF"/>
                </a:solidFill>
              </a:rPr>
              <a:t>Stevens, Ian </a:t>
            </a:r>
            <a:r>
              <a:rPr lang="en-US" sz="1500" b="1" dirty="0" err="1">
                <a:solidFill>
                  <a:srgbClr val="FFFFFF"/>
                </a:solidFill>
              </a:rPr>
              <a:t>Sanne</a:t>
            </a:r>
            <a:r>
              <a:rPr lang="en-US" sz="1500" b="1" dirty="0">
                <a:solidFill>
                  <a:srgbClr val="FFFFFF"/>
                </a:solidFill>
              </a:rPr>
              <a:t>, Sergio Carmona</a:t>
            </a:r>
            <a:endParaRPr lang="en-US" sz="1500" b="1" dirty="0" smtClean="0">
              <a:solidFill>
                <a:srgbClr val="FFFFFF"/>
              </a:solidFill>
            </a:endParaRPr>
          </a:p>
          <a:p>
            <a:endParaRPr lang="en-US" sz="1600" dirty="0" smtClean="0">
              <a:solidFill>
                <a:srgbClr val="FFFFFF"/>
              </a:solidFill>
            </a:endParaRPr>
          </a:p>
          <a:p>
            <a:r>
              <a:rPr lang="en-US" sz="1800" b="1" dirty="0" smtClean="0">
                <a:solidFill>
                  <a:srgbClr val="FFFFFF"/>
                </a:solidFill>
              </a:rPr>
              <a:t>February 2, 2018</a:t>
            </a:r>
            <a:endParaRPr lang="en-US" sz="1800" b="1" dirty="0" smtClean="0">
              <a:solidFill>
                <a:srgbClr val="FFFFFF"/>
              </a:solidFill>
            </a:endParaRPr>
          </a:p>
          <a:p>
            <a:r>
              <a:rPr lang="en-US" sz="1800" b="1" dirty="0" smtClean="0">
                <a:solidFill>
                  <a:srgbClr val="FFFFFF"/>
                </a:solidFill>
              </a:rPr>
              <a:t>NSF Big Data Hubs </a:t>
            </a:r>
          </a:p>
          <a:p>
            <a:r>
              <a:rPr lang="en-US" sz="1800" b="1" dirty="0" smtClean="0">
                <a:solidFill>
                  <a:srgbClr val="FFFFFF"/>
                </a:solidFill>
              </a:rPr>
              <a:t>“Data Sharing and </a:t>
            </a:r>
            <a:r>
              <a:rPr lang="en-US" sz="1800" b="1" dirty="0" err="1" smtClean="0">
                <a:solidFill>
                  <a:srgbClr val="FFFFFF"/>
                </a:solidFill>
              </a:rPr>
              <a:t>Cyberinfrastructure</a:t>
            </a:r>
            <a:r>
              <a:rPr lang="en-US" sz="1800" b="1" dirty="0" smtClean="0">
                <a:solidFill>
                  <a:srgbClr val="FFFFFF"/>
                </a:solidFill>
              </a:rPr>
              <a:t> Working Group”</a:t>
            </a:r>
            <a:endParaRPr lang="en-US" sz="1800" b="1" dirty="0" smtClean="0">
              <a:solidFill>
                <a:srgbClr val="FFFFFF"/>
              </a:solidFill>
            </a:endParaRPr>
          </a:p>
        </p:txBody>
      </p:sp>
      <p:pic>
        <p:nvPicPr>
          <p:cNvPr id="4" name="Picture 2" descr="C:\Documents and Settings\sbrosen\My Documents\boston_univ_rgb.gif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3808" y="5770335"/>
            <a:ext cx="2271320" cy="991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8096" y="5748072"/>
            <a:ext cx="2061552" cy="10005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5647" y="5776517"/>
            <a:ext cx="3700456" cy="95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946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445000" y="1789832"/>
            <a:ext cx="4572000" cy="295465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/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dirty="0" err="1"/>
              <a:t>Jaro</a:t>
            </a:r>
            <a:r>
              <a:rPr lang="en-US" dirty="0"/>
              <a:t>-Winkler string </a:t>
            </a:r>
            <a:r>
              <a:rPr lang="en-US" dirty="0" smtClean="0"/>
              <a:t>comparisons</a:t>
            </a:r>
            <a:endParaRPr lang="en-US" dirty="0"/>
          </a:p>
          <a:p>
            <a:pPr marL="192024" indent="-100584">
              <a:buFont typeface="Arial"/>
              <a:buChar char="•"/>
            </a:pPr>
            <a:r>
              <a:rPr lang="en-US" dirty="0" err="1"/>
              <a:t>Fellegi-Sunter</a:t>
            </a:r>
            <a:r>
              <a:rPr lang="en-US" dirty="0"/>
              <a:t> similarity </a:t>
            </a:r>
            <a:r>
              <a:rPr lang="en-US" dirty="0" smtClean="0"/>
              <a:t>scores</a:t>
            </a:r>
          </a:p>
          <a:p>
            <a:pPr marL="192024" indent="-100584">
              <a:buFont typeface="Arial"/>
              <a:buChar char="•"/>
            </a:pPr>
            <a:endParaRPr lang="en-US" dirty="0" smtClean="0"/>
          </a:p>
          <a:p>
            <a:pPr marL="91440"/>
            <a:r>
              <a:rPr lang="en-US" dirty="0" smtClean="0"/>
              <a:t>         </a:t>
            </a:r>
            <a:r>
              <a:rPr lang="en-US" dirty="0" err="1" smtClean="0"/>
              <a:t>sim</a:t>
            </a:r>
            <a:r>
              <a:rPr lang="en-US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= log</a:t>
            </a:r>
            <a:r>
              <a:rPr lang="en-US" baseline="-25000" dirty="0"/>
              <a:t>2</a:t>
            </a:r>
            <a:r>
              <a:rPr lang="en-US" dirty="0"/>
              <a:t>(</a:t>
            </a:r>
            <a:r>
              <a:rPr lang="en-US" dirty="0" err="1"/>
              <a:t>m</a:t>
            </a:r>
            <a:r>
              <a:rPr lang="en-US" baseline="-25000" dirty="0" err="1"/>
              <a:t>k</a:t>
            </a:r>
            <a:r>
              <a:rPr lang="en-US" dirty="0"/>
              <a:t>/</a:t>
            </a:r>
            <a:r>
              <a:rPr lang="en-US" dirty="0" err="1"/>
              <a:t>u</a:t>
            </a:r>
            <a:r>
              <a:rPr lang="en-US" baseline="-25000" dirty="0" err="1"/>
              <a:t>k</a:t>
            </a:r>
            <a:r>
              <a:rPr lang="en-US" dirty="0"/>
              <a:t>) if match</a:t>
            </a:r>
          </a:p>
          <a:p>
            <a:r>
              <a:rPr lang="en-US" dirty="0"/>
              <a:t>  </a:t>
            </a:r>
            <a:r>
              <a:rPr lang="en-US" dirty="0" smtClean="0"/>
              <a:t>                = </a:t>
            </a:r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((1-m</a:t>
            </a:r>
            <a:r>
              <a:rPr lang="en-US" baseline="-25000" dirty="0"/>
              <a:t>k</a:t>
            </a:r>
            <a:r>
              <a:rPr lang="en-US" dirty="0"/>
              <a:t>)/(1-u</a:t>
            </a:r>
            <a:r>
              <a:rPr lang="en-US" baseline="-25000" dirty="0"/>
              <a:t>k</a:t>
            </a:r>
            <a:r>
              <a:rPr lang="en-US" dirty="0"/>
              <a:t>)) if not match</a:t>
            </a:r>
          </a:p>
          <a:p>
            <a:endParaRPr lang="en-US" dirty="0"/>
          </a:p>
          <a:p>
            <a:r>
              <a:rPr lang="en-US" dirty="0" smtClean="0"/>
              <a:t>        </a:t>
            </a:r>
            <a:r>
              <a:rPr lang="en-US" dirty="0" err="1" smtClean="0"/>
              <a:t>totsim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Σ</a:t>
            </a:r>
            <a:r>
              <a:rPr lang="en-US" dirty="0"/>
              <a:t> </a:t>
            </a:r>
            <a:r>
              <a:rPr lang="en-US" dirty="0" err="1"/>
              <a:t>w</a:t>
            </a:r>
            <a:r>
              <a:rPr lang="en-US" baseline="-25000" dirty="0" err="1"/>
              <a:t>k</a:t>
            </a:r>
            <a:r>
              <a:rPr lang="en-US" dirty="0"/>
              <a:t>*</a:t>
            </a:r>
            <a:r>
              <a:rPr lang="en-US" dirty="0" err="1"/>
              <a:t>sim</a:t>
            </a:r>
            <a:r>
              <a:rPr lang="en-US" baseline="-25000" dirty="0" err="1"/>
              <a:t>k</a:t>
            </a:r>
            <a:r>
              <a:rPr lang="en-US" dirty="0"/>
              <a:t> </a:t>
            </a:r>
          </a:p>
          <a:p>
            <a:pPr marL="91440"/>
            <a:endParaRPr lang="en-US" dirty="0"/>
          </a:p>
          <a:p>
            <a:pPr marL="192024" indent="-100584">
              <a:buFont typeface="Arial"/>
              <a:buChar char="•"/>
            </a:pPr>
            <a:r>
              <a:rPr lang="en-US" dirty="0" err="1" smtClean="0"/>
              <a:t>w</a:t>
            </a:r>
            <a:r>
              <a:rPr lang="en-US" baseline="-25000" dirty="0" err="1" smtClean="0"/>
              <a:t>k</a:t>
            </a:r>
            <a:r>
              <a:rPr lang="en-US" baseline="-25000" dirty="0" smtClean="0"/>
              <a:t> </a:t>
            </a:r>
            <a:r>
              <a:rPr lang="en-US" dirty="0" smtClean="0"/>
              <a:t>optimized using training data</a:t>
            </a:r>
          </a:p>
        </p:txBody>
      </p:sp>
      <p:sp>
        <p:nvSpPr>
          <p:cNvPr id="23" name="Left Arrow 22"/>
          <p:cNvSpPr/>
          <p:nvPr/>
        </p:nvSpPr>
        <p:spPr bwMode="auto">
          <a:xfrm>
            <a:off x="3584222" y="4049891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451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BAGged Similarity Score Distribution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15"/>
          <a:stretch/>
        </p:blipFill>
        <p:spPr>
          <a:xfrm>
            <a:off x="4035778" y="3175001"/>
            <a:ext cx="4436884" cy="2906888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 bwMode="auto">
          <a:xfrm>
            <a:off x="6547556" y="3118556"/>
            <a:ext cx="24606" cy="24281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/>
          <p:nvPr/>
        </p:nvCxnSpPr>
        <p:spPr bwMode="auto">
          <a:xfrm flipH="1">
            <a:off x="6069650" y="3133311"/>
            <a:ext cx="702" cy="2399024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635920" y="2649246"/>
            <a:ext cx="21976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Manual review</a:t>
            </a:r>
            <a:endParaRPr lang="en-US" sz="1500" dirty="0"/>
          </a:p>
        </p:txBody>
      </p:sp>
      <p:sp>
        <p:nvSpPr>
          <p:cNvPr id="21" name="TextBox 20"/>
          <p:cNvSpPr txBox="1"/>
          <p:nvPr/>
        </p:nvSpPr>
        <p:spPr>
          <a:xfrm>
            <a:off x="6682184" y="3163067"/>
            <a:ext cx="96603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Match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619138" y="3179828"/>
            <a:ext cx="14768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/>
              <a:t>Non-match</a:t>
            </a:r>
          </a:p>
        </p:txBody>
      </p:sp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176891" y="830284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 smtClean="0"/>
              <a:t>4</a:t>
            </a:r>
            <a:r>
              <a:rPr lang="en-US" sz="2400" b="1" dirty="0"/>
              <a:t>. </a:t>
            </a:r>
            <a:r>
              <a:rPr lang="en-US" sz="2400" b="1" dirty="0" smtClean="0"/>
              <a:t>Link + </a:t>
            </a:r>
            <a:r>
              <a:rPr lang="en-US" sz="2400" b="1" dirty="0"/>
              <a:t>resolve entities</a:t>
            </a:r>
          </a:p>
          <a:p>
            <a:pPr marL="192024" indent="-100584">
              <a:buFont typeface="Arial"/>
              <a:buChar char="•"/>
            </a:pPr>
            <a:r>
              <a:rPr lang="en-US" dirty="0" smtClean="0"/>
              <a:t>Decision rule for matches</a:t>
            </a:r>
          </a:p>
          <a:p>
            <a:pPr marL="192024" indent="-100584">
              <a:buFont typeface="Arial"/>
              <a:buChar char="•"/>
            </a:pPr>
            <a:r>
              <a:rPr lang="en-US" dirty="0" smtClean="0"/>
              <a:t>Transitivity</a:t>
            </a:r>
            <a:endParaRPr lang="en-US" dirty="0"/>
          </a:p>
        </p:txBody>
      </p:sp>
      <p:sp>
        <p:nvSpPr>
          <p:cNvPr id="23" name="Left Arrow 22"/>
          <p:cNvSpPr/>
          <p:nvPr/>
        </p:nvSpPr>
        <p:spPr bwMode="auto">
          <a:xfrm>
            <a:off x="3584223" y="5206998"/>
            <a:ext cx="451556" cy="225780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106333" y="2300113"/>
            <a:ext cx="2454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Traditional approach</a:t>
            </a:r>
            <a:endParaRPr lang="en-US" b="1" dirty="0"/>
          </a:p>
        </p:txBody>
      </p:sp>
      <p:cxnSp>
        <p:nvCxnSpPr>
          <p:cNvPr id="28" name="Straight Arrow Connector 27"/>
          <p:cNvCxnSpPr>
            <a:stCxn id="20" idx="1"/>
          </p:cNvCxnSpPr>
          <p:nvPr/>
        </p:nvCxnSpPr>
        <p:spPr bwMode="auto">
          <a:xfrm flipH="1">
            <a:off x="6251221" y="2810829"/>
            <a:ext cx="384699" cy="53058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153834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6" r="837" b="50317"/>
          <a:stretch/>
        </p:blipFill>
        <p:spPr>
          <a:xfrm rot="16200000">
            <a:off x="4077444" y="2735055"/>
            <a:ext cx="3555999" cy="3645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289779" y="1211281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 smtClean="0"/>
              <a:t>4</a:t>
            </a:r>
            <a:r>
              <a:rPr lang="en-US" sz="2400" b="1" dirty="0"/>
              <a:t>. Link + resolve entities</a:t>
            </a:r>
          </a:p>
          <a:p>
            <a:pPr marL="91440"/>
            <a:endParaRPr lang="en-US" dirty="0"/>
          </a:p>
          <a:p>
            <a:pPr marL="91440"/>
            <a:r>
              <a:rPr lang="en-US" b="1" dirty="0" smtClean="0"/>
              <a:t>Graph</a:t>
            </a:r>
            <a:r>
              <a:rPr lang="en-US" b="1" dirty="0"/>
              <a:t>-based </a:t>
            </a:r>
            <a:r>
              <a:rPr lang="en-US" b="1" dirty="0" smtClean="0"/>
              <a:t>entity resolution</a:t>
            </a:r>
          </a:p>
        </p:txBody>
      </p:sp>
      <p:sp>
        <p:nvSpPr>
          <p:cNvPr id="23" name="Left Arrow 22"/>
          <p:cNvSpPr/>
          <p:nvPr/>
        </p:nvSpPr>
        <p:spPr bwMode="auto">
          <a:xfrm>
            <a:off x="3584222" y="5206998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79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6" r="837" b="50317"/>
          <a:stretch/>
        </p:blipFill>
        <p:spPr>
          <a:xfrm rot="16200000">
            <a:off x="4077444" y="2735055"/>
            <a:ext cx="3555999" cy="3645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23" name="Left Arrow 22"/>
          <p:cNvSpPr/>
          <p:nvPr/>
        </p:nvSpPr>
        <p:spPr bwMode="auto">
          <a:xfrm>
            <a:off x="3584222" y="5206998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b="4678"/>
          <a:stretch/>
        </p:blipFill>
        <p:spPr>
          <a:xfrm>
            <a:off x="7720305" y="4649105"/>
            <a:ext cx="1269883" cy="18481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12667" r="12667" b="22000"/>
          <a:stretch/>
        </p:blipFill>
        <p:spPr>
          <a:xfrm>
            <a:off x="7732064" y="2980154"/>
            <a:ext cx="1269883" cy="1326574"/>
          </a:xfrm>
          <a:prstGeom prst="rect">
            <a:avLst/>
          </a:prstGeom>
        </p:spPr>
      </p:pic>
      <p:sp>
        <p:nvSpPr>
          <p:cNvPr id="15" name="Multiply 14"/>
          <p:cNvSpPr/>
          <p:nvPr/>
        </p:nvSpPr>
        <p:spPr>
          <a:xfrm>
            <a:off x="5547961" y="4454086"/>
            <a:ext cx="623221" cy="458572"/>
          </a:xfrm>
          <a:prstGeom prst="mathMultiply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289779" y="1211281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 smtClean="0"/>
              <a:t>4</a:t>
            </a:r>
            <a:r>
              <a:rPr lang="en-US" sz="2400" b="1" dirty="0"/>
              <a:t>. Link + resolve entities</a:t>
            </a:r>
          </a:p>
          <a:p>
            <a:pPr marL="91440"/>
            <a:endParaRPr lang="en-US" dirty="0"/>
          </a:p>
          <a:p>
            <a:pPr marL="91440"/>
            <a:r>
              <a:rPr lang="en-US" b="1" dirty="0" smtClean="0"/>
              <a:t>Graph</a:t>
            </a:r>
            <a:r>
              <a:rPr lang="en-US" b="1" dirty="0"/>
              <a:t>-based </a:t>
            </a:r>
            <a:r>
              <a:rPr lang="en-US" b="1" dirty="0" smtClean="0"/>
              <a:t>entity resolution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2959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23" name="Left Arrow 22"/>
          <p:cNvSpPr/>
          <p:nvPr/>
        </p:nvSpPr>
        <p:spPr bwMode="auto">
          <a:xfrm>
            <a:off x="3584222" y="5206998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289779" y="1211281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 smtClean="0"/>
              <a:t>4</a:t>
            </a:r>
            <a:r>
              <a:rPr lang="en-US" sz="2400" b="1" dirty="0"/>
              <a:t>. Link + resolve entities</a:t>
            </a:r>
          </a:p>
          <a:p>
            <a:pPr marL="91440"/>
            <a:endParaRPr lang="en-US" dirty="0"/>
          </a:p>
          <a:p>
            <a:pPr marL="91440"/>
            <a:r>
              <a:rPr lang="en-US" b="1" dirty="0" smtClean="0"/>
              <a:t>Graph</a:t>
            </a:r>
            <a:r>
              <a:rPr lang="en-US" b="1" dirty="0"/>
              <a:t>-based </a:t>
            </a:r>
            <a:r>
              <a:rPr lang="en-US" b="1" dirty="0" smtClean="0"/>
              <a:t>entity resolution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96" y="2878667"/>
            <a:ext cx="4528859" cy="2232187"/>
          </a:xfrm>
          <a:prstGeom prst="rect">
            <a:avLst/>
          </a:prstGeom>
        </p:spPr>
      </p:pic>
      <p:sp>
        <p:nvSpPr>
          <p:cNvPr id="14" name="Cloud 13"/>
          <p:cNvSpPr/>
          <p:nvPr/>
        </p:nvSpPr>
        <p:spPr bwMode="auto">
          <a:xfrm>
            <a:off x="5048956" y="3186287"/>
            <a:ext cx="3925711" cy="2881491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u="sng" dirty="0" smtClean="0">
                <a:latin typeface="Times" charset="0"/>
                <a:ea typeface="Osaka" charset="-128"/>
                <a:cs typeface="Osaka" charset="-128"/>
              </a:rPr>
              <a:t>Ongoing</a:t>
            </a:r>
            <a:r>
              <a:rPr lang="en-US" sz="2000" dirty="0" smtClean="0">
                <a:latin typeface="Times" charset="0"/>
                <a:ea typeface="Osaka" charset="-128"/>
                <a:cs typeface="Osaka" charset="-128"/>
              </a:rPr>
              <a:t>: Hariri Research Award to develop new graph-based linkage techniques with George </a:t>
            </a:r>
            <a:r>
              <a:rPr lang="en-US" sz="2000" dirty="0" err="1" smtClean="0">
                <a:latin typeface="Times" charset="0"/>
                <a:ea typeface="Osaka" charset="-128"/>
                <a:cs typeface="Osaka" charset="-128"/>
              </a:rPr>
              <a:t>Kollios</a:t>
            </a:r>
            <a:r>
              <a:rPr lang="en-US" sz="2000" dirty="0" smtClean="0">
                <a:latin typeface="Times" charset="0"/>
                <a:ea typeface="Osaka" charset="-128"/>
                <a:cs typeface="Osaka" charset="-128"/>
              </a:rPr>
              <a:t> and </a:t>
            </a:r>
            <a:r>
              <a:rPr lang="en-US" sz="2000" dirty="0" smtClean="0">
                <a:latin typeface="Times" charset="0"/>
                <a:ea typeface="Osaka" charset="-128"/>
                <a:cs typeface="Osaka" charset="-128"/>
              </a:rPr>
              <a:t>Lorenzo </a:t>
            </a:r>
            <a:r>
              <a:rPr lang="en-US" sz="2000" dirty="0" err="1" smtClean="0">
                <a:latin typeface="Times" charset="0"/>
                <a:ea typeface="Osaka" charset="-128"/>
                <a:cs typeface="Osaka" charset="-128"/>
              </a:rPr>
              <a:t>Orecchia</a:t>
            </a:r>
            <a:endParaRPr lang="en-US" sz="2000" dirty="0" smtClean="0">
              <a:latin typeface="Times" charset="0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529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5754" y="3662473"/>
            <a:ext cx="7924800" cy="685800"/>
          </a:xfrm>
        </p:spPr>
        <p:txBody>
          <a:bodyPr/>
          <a:lstStyle/>
          <a:p>
            <a:pPr algn="ctr"/>
            <a:r>
              <a:rPr lang="en-US" dirty="0" smtClean="0"/>
              <a:t>Linkage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193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09600" y="1631246"/>
            <a:ext cx="7924800" cy="3886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38.5 million lab test results (through 2015q1)</a:t>
            </a:r>
          </a:p>
          <a:p>
            <a:r>
              <a:rPr lang="en-US" dirty="0" smtClean="0"/>
              <a:t>18.7 million exact matches on first name, last name, date of birth, gender, and facility</a:t>
            </a:r>
          </a:p>
          <a:p>
            <a:r>
              <a:rPr lang="en-US" dirty="0" smtClean="0"/>
              <a:t>9.2 million unique patients identified through probabilistic matching techniques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>
                <a:sym typeface="Wingdings"/>
              </a:rPr>
              <a:t>		 “NHLS National Patient Cohort”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530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88" y="826139"/>
            <a:ext cx="7924800" cy="685800"/>
          </a:xfrm>
        </p:spPr>
        <p:txBody>
          <a:bodyPr/>
          <a:lstStyle/>
          <a:p>
            <a:r>
              <a:rPr lang="en-US" dirty="0" smtClean="0"/>
              <a:t>Cohort 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88" y="1841628"/>
            <a:ext cx="7924800" cy="3886200"/>
          </a:xfrm>
        </p:spPr>
        <p:txBody>
          <a:bodyPr/>
          <a:lstStyle/>
          <a:p>
            <a:r>
              <a:rPr lang="en-US" dirty="0" smtClean="0"/>
              <a:t>9.2 million people</a:t>
            </a:r>
            <a:r>
              <a:rPr lang="en-US" b="0" dirty="0" smtClean="0"/>
              <a:t> have ever sought care for HIV. About </a:t>
            </a:r>
            <a:r>
              <a:rPr lang="en-US" dirty="0" smtClean="0"/>
              <a:t>40% of these are single CD4 counts</a:t>
            </a:r>
            <a:r>
              <a:rPr lang="en-US" b="0" dirty="0" smtClean="0"/>
              <a:t>. </a:t>
            </a:r>
            <a:r>
              <a:rPr lang="en-US" b="0" dirty="0"/>
              <a:t>M</a:t>
            </a:r>
            <a:r>
              <a:rPr lang="en-US" b="0" dirty="0" smtClean="0"/>
              <a:t>any who test positive never return to care.</a:t>
            </a:r>
          </a:p>
          <a:p>
            <a:r>
              <a:rPr lang="en-US" dirty="0" smtClean="0"/>
              <a:t>3.1 million patients were on ART</a:t>
            </a:r>
            <a:r>
              <a:rPr lang="en-US" b="0" dirty="0" smtClean="0"/>
              <a:t> and </a:t>
            </a:r>
            <a:r>
              <a:rPr lang="en-US" b="0" dirty="0" err="1" smtClean="0"/>
              <a:t>virologically</a:t>
            </a:r>
            <a:r>
              <a:rPr lang="en-US" b="0" dirty="0" smtClean="0"/>
              <a:t> monitored during 2013-2014. Compares to 3 million reported to be on ART by NDOH.</a:t>
            </a:r>
          </a:p>
        </p:txBody>
      </p:sp>
    </p:spTree>
    <p:extLst>
      <p:ext uri="{BB962C8B-B14F-4D97-AF65-F5344CB8AC3E}">
        <p14:creationId xmlns:p14="http://schemas.microsoft.com/office/powerpoint/2010/main" val="372763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66" y="3126245"/>
            <a:ext cx="7924800" cy="1318750"/>
          </a:xfrm>
        </p:spPr>
        <p:txBody>
          <a:bodyPr/>
          <a:lstStyle/>
          <a:p>
            <a:pPr algn="ctr"/>
            <a:r>
              <a:rPr lang="en-US" dirty="0" smtClean="0"/>
              <a:t>Can South Africa “treat all”?</a:t>
            </a:r>
            <a:br>
              <a:rPr lang="en-US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Preliminary findings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3751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55" y="366890"/>
            <a:ext cx="7924800" cy="685800"/>
          </a:xfrm>
        </p:spPr>
        <p:txBody>
          <a:bodyPr/>
          <a:lstStyle/>
          <a:p>
            <a:pPr algn="ctr"/>
            <a:r>
              <a:rPr lang="en-US" sz="3200" dirty="0" smtClean="0"/>
              <a:t>Patients are presenting for HIV care earlier in infection than ever before</a:t>
            </a:r>
            <a:endParaRPr lang="en-US" sz="3200" dirty="0"/>
          </a:p>
        </p:txBody>
      </p:sp>
      <p:pic>
        <p:nvPicPr>
          <p:cNvPr id="10" name="Picture 9" descr="p50CD4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46"/>
          <a:stretch/>
        </p:blipFill>
        <p:spPr>
          <a:xfrm>
            <a:off x="291747" y="1601885"/>
            <a:ext cx="8189029" cy="52561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432778" y="3485444"/>
            <a:ext cx="28363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Median value of first CD4 counts among patients diagnosed/linked to care, 2004 – 2016.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652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701801"/>
            <a:ext cx="8345554" cy="3886200"/>
          </a:xfrm>
        </p:spPr>
        <p:txBody>
          <a:bodyPr/>
          <a:lstStyle/>
          <a:p>
            <a:r>
              <a:rPr lang="en-US" dirty="0" smtClean="0"/>
              <a:t>Large chronic disease epidemics worldwide</a:t>
            </a:r>
          </a:p>
          <a:p>
            <a:r>
              <a:rPr lang="en-US" dirty="0" smtClean="0"/>
              <a:t>Health systems challenge</a:t>
            </a:r>
          </a:p>
          <a:p>
            <a:r>
              <a:rPr lang="en-US" dirty="0" smtClean="0"/>
              <a:t>Key role of data to manage care and inform policy</a:t>
            </a:r>
          </a:p>
        </p:txBody>
      </p:sp>
    </p:spTree>
    <p:extLst>
      <p:ext uri="{BB962C8B-B14F-4D97-AF65-F5344CB8AC3E}">
        <p14:creationId xmlns:p14="http://schemas.microsoft.com/office/powerpoint/2010/main" val="350797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 smtClean="0"/>
              <a:t>But many still present quite late</a:t>
            </a:r>
            <a:endParaRPr lang="en-US" sz="3200" dirty="0"/>
          </a:p>
        </p:txBody>
      </p:sp>
      <p:pic>
        <p:nvPicPr>
          <p:cNvPr id="9" name="Picture 8" descr="histCD4_2016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33"/>
          <a:stretch/>
        </p:blipFill>
        <p:spPr>
          <a:xfrm>
            <a:off x="194732" y="1820333"/>
            <a:ext cx="8830538" cy="496069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26667" y="2652889"/>
            <a:ext cx="2836333" cy="94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First CD4 counts among patients diagnosed/linked to care in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295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932" y="663224"/>
            <a:ext cx="8435623" cy="685800"/>
          </a:xfrm>
        </p:spPr>
        <p:txBody>
          <a:bodyPr/>
          <a:lstStyle/>
          <a:p>
            <a:pPr algn="ctr"/>
            <a:r>
              <a:rPr lang="en-US" sz="3200" dirty="0" smtClean="0"/>
              <a:t>Heterogeneity by gender and district</a:t>
            </a:r>
            <a:endParaRPr lang="en-US" sz="3200" dirty="0"/>
          </a:p>
        </p:txBody>
      </p:sp>
      <p:pic>
        <p:nvPicPr>
          <p:cNvPr id="9" name="Picture 8" descr="Macintosh HD:Users:jacobbor:Dropbox:Rising CD4 Counts:district_medianCD4_gendered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6" t="5331" b="48942"/>
          <a:stretch/>
        </p:blipFill>
        <p:spPr bwMode="auto">
          <a:xfrm>
            <a:off x="282223" y="2102552"/>
            <a:ext cx="5291667" cy="3104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Macintosh HD:Users:jacobbor:Dropbox:Rising CD4 Counts:district_medianCD4_gendered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74" t="53218" r="6222" b="632"/>
          <a:stretch/>
        </p:blipFill>
        <p:spPr bwMode="auto">
          <a:xfrm>
            <a:off x="4938891" y="2116664"/>
            <a:ext cx="3937000" cy="309033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539999" y="5446885"/>
            <a:ext cx="4521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Median CD4 Counts at Presentation,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881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52778"/>
            <a:ext cx="8308622" cy="685800"/>
          </a:xfrm>
        </p:spPr>
        <p:txBody>
          <a:bodyPr/>
          <a:lstStyle/>
          <a:p>
            <a:pPr algn="ctr"/>
            <a:r>
              <a:rPr lang="en-US" sz="3200" dirty="0" smtClean="0"/>
              <a:t>“Treat all” will increase ART uptake among patients with CD4&gt;500</a:t>
            </a:r>
            <a:endParaRPr lang="en-US" sz="3200" dirty="0"/>
          </a:p>
        </p:txBody>
      </p:sp>
      <p:pic>
        <p:nvPicPr>
          <p:cNvPr id="11" name="Picture 10" descr="RD500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2"/>
          <a:stretch/>
        </p:blipFill>
        <p:spPr>
          <a:xfrm>
            <a:off x="561620" y="1636888"/>
            <a:ext cx="7354713" cy="5142859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 bwMode="auto">
          <a:xfrm>
            <a:off x="4967111" y="1651000"/>
            <a:ext cx="0" cy="310444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" name="Right Brace 6"/>
          <p:cNvSpPr/>
          <p:nvPr/>
        </p:nvSpPr>
        <p:spPr bwMode="auto">
          <a:xfrm>
            <a:off x="4614333" y="4487333"/>
            <a:ext cx="239889" cy="762000"/>
          </a:xfrm>
          <a:prstGeom prst="rightBrac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02108" y="2300110"/>
            <a:ext cx="3485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Proportion with ART work-up labs in the 3 months after first CD4. Jan 2015 – August 2016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1743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52778"/>
            <a:ext cx="7924800" cy="685800"/>
          </a:xfrm>
        </p:spPr>
        <p:txBody>
          <a:bodyPr/>
          <a:lstStyle/>
          <a:p>
            <a:pPr algn="ctr"/>
            <a:r>
              <a:rPr lang="en-US" sz="3200" dirty="0" smtClean="0"/>
              <a:t>But many patients do not start ART </a:t>
            </a:r>
            <a:r>
              <a:rPr lang="en-US" sz="3200" u="sng" dirty="0" smtClean="0"/>
              <a:t>despite being eligible</a:t>
            </a:r>
            <a:endParaRPr lang="en-US" sz="3200" u="sng" dirty="0"/>
          </a:p>
        </p:txBody>
      </p:sp>
      <p:pic>
        <p:nvPicPr>
          <p:cNvPr id="11" name="Picture 10" descr="RD500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2"/>
          <a:stretch/>
        </p:blipFill>
        <p:spPr>
          <a:xfrm>
            <a:off x="561620" y="1636888"/>
            <a:ext cx="7354713" cy="51428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02108" y="2300110"/>
            <a:ext cx="3485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Proportion with ART work-up labs in the 3 months after first CD4. Jan 2015 – August 2016 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3132666" y="1707444"/>
            <a:ext cx="14112" cy="237066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870602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352778"/>
            <a:ext cx="8847667" cy="685800"/>
          </a:xfrm>
        </p:spPr>
        <p:txBody>
          <a:bodyPr/>
          <a:lstStyle/>
          <a:p>
            <a:pPr algn="ctr"/>
            <a:r>
              <a:rPr lang="en-US" sz="3200" dirty="0" smtClean="0"/>
              <a:t>Retention on ART is higher than </a:t>
            </a:r>
            <a:br>
              <a:rPr lang="en-US" sz="3200" dirty="0" smtClean="0"/>
            </a:br>
            <a:r>
              <a:rPr lang="en-US" sz="3200" dirty="0" smtClean="0"/>
              <a:t>previously thought</a:t>
            </a:r>
            <a:endParaRPr lang="en-US" sz="3200" dirty="0"/>
          </a:p>
        </p:txBody>
      </p:sp>
      <p:pic>
        <p:nvPicPr>
          <p:cNvPr id="7" name="Picture 6" descr="system_retention_conditional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3"/>
          <a:stretch/>
        </p:blipFill>
        <p:spPr>
          <a:xfrm>
            <a:off x="310444" y="1594556"/>
            <a:ext cx="8438444" cy="526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913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66" y="2293690"/>
            <a:ext cx="7924800" cy="1318750"/>
          </a:xfrm>
        </p:spPr>
        <p:txBody>
          <a:bodyPr/>
          <a:lstStyle/>
          <a:p>
            <a:r>
              <a:rPr lang="en-US" sz="3200" dirty="0" smtClean="0"/>
              <a:t>Can South Africa “treat all”?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b="0" dirty="0"/>
          </a:p>
        </p:txBody>
      </p:sp>
      <p:sp>
        <p:nvSpPr>
          <p:cNvPr id="3" name="Rectangle 2"/>
          <p:cNvSpPr/>
          <p:nvPr/>
        </p:nvSpPr>
        <p:spPr>
          <a:xfrm>
            <a:off x="761999" y="3271504"/>
            <a:ext cx="791633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Perhaps, but further efforts are needed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To increase early diagnosis and linkage, particularly among men and in some districts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To increase ART uptake among those offered </a:t>
            </a:r>
            <a:r>
              <a:rPr lang="en-US" sz="2400" dirty="0" smtClean="0"/>
              <a:t>therapy</a:t>
            </a:r>
          </a:p>
        </p:txBody>
      </p:sp>
    </p:spTree>
    <p:extLst>
      <p:ext uri="{BB962C8B-B14F-4D97-AF65-F5344CB8AC3E}">
        <p14:creationId xmlns:p14="http://schemas.microsoft.com/office/powerpoint/2010/main" val="401958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711" y="3443111"/>
            <a:ext cx="7924800" cy="685800"/>
          </a:xfrm>
        </p:spPr>
        <p:txBody>
          <a:bodyPr/>
          <a:lstStyle/>
          <a:p>
            <a:pPr algn="ctr"/>
            <a:r>
              <a:rPr lang="en-US" dirty="0" smtClean="0"/>
              <a:t>What’s next?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107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P2 Essay Fig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105" y="-197556"/>
            <a:ext cx="9258549" cy="71543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5668" y="536222"/>
            <a:ext cx="831144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Building a “digital population health” ecosystem from routine laboratory data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004323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Extramural support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8667"/>
            <a:ext cx="8280400" cy="4049889"/>
          </a:xfrm>
        </p:spPr>
        <p:txBody>
          <a:bodyPr/>
          <a:lstStyle/>
          <a:p>
            <a:pPr marL="0" indent="0">
              <a:spcAft>
                <a:spcPts val="0"/>
              </a:spcAft>
              <a:buNone/>
            </a:pPr>
            <a:r>
              <a:rPr lang="en-ZA" sz="2000" i="1" dirty="0" smtClean="0"/>
              <a:t>Awarded</a:t>
            </a:r>
          </a:p>
          <a:p>
            <a:pPr>
              <a:spcAft>
                <a:spcPts val="0"/>
              </a:spcAft>
            </a:pPr>
            <a:r>
              <a:rPr lang="en-ZA" sz="2000" dirty="0"/>
              <a:t>NIH </a:t>
            </a:r>
            <a:r>
              <a:rPr lang="en-ZA" sz="2000" dirty="0" smtClean="0"/>
              <a:t>R01 AI115979</a:t>
            </a:r>
            <a:r>
              <a:rPr lang="en-ZA" sz="2000" dirty="0"/>
              <a:t>-01 </a:t>
            </a:r>
            <a:r>
              <a:rPr lang="en-ZA" sz="2000" dirty="0" smtClean="0"/>
              <a:t>(Fox/Maskew) </a:t>
            </a:r>
            <a:r>
              <a:rPr lang="en-ZA" sz="2000" dirty="0"/>
              <a:t>– Analysis of National Lab Database to </a:t>
            </a:r>
            <a:r>
              <a:rPr lang="en-ZA" sz="2000" dirty="0" smtClean="0"/>
              <a:t>Evaluate </a:t>
            </a:r>
            <a:r>
              <a:rPr lang="en-ZA" sz="2000" dirty="0"/>
              <a:t>the HIV treatment </a:t>
            </a:r>
            <a:r>
              <a:rPr lang="en-ZA" sz="2000" dirty="0" smtClean="0"/>
              <a:t>Rollout </a:t>
            </a:r>
            <a:r>
              <a:rPr lang="en-ZA" sz="2000" dirty="0"/>
              <a:t>in South </a:t>
            </a:r>
            <a:r>
              <a:rPr lang="en-ZA" sz="2000" dirty="0" smtClean="0"/>
              <a:t>Africa</a:t>
            </a:r>
            <a:endParaRPr lang="en-ZA" sz="1000" dirty="0"/>
          </a:p>
          <a:p>
            <a:pPr marL="0" indent="0">
              <a:spcAft>
                <a:spcPts val="0"/>
              </a:spcAft>
              <a:buNone/>
            </a:pPr>
            <a:endParaRPr lang="en-ZA" sz="1000" i="1" dirty="0" smtClean="0"/>
          </a:p>
          <a:p>
            <a:pPr marL="0" indent="0">
              <a:spcAft>
                <a:spcPts val="0"/>
              </a:spcAft>
              <a:buNone/>
            </a:pPr>
            <a:r>
              <a:rPr lang="en-ZA" sz="2000" i="1" dirty="0" smtClean="0"/>
              <a:t>Submitted</a:t>
            </a:r>
            <a:endParaRPr lang="en-ZA" sz="2000" i="1" dirty="0" smtClean="0"/>
          </a:p>
          <a:p>
            <a:pPr>
              <a:spcAft>
                <a:spcPts val="0"/>
              </a:spcAft>
            </a:pPr>
            <a:r>
              <a:rPr lang="en-ZA" sz="2000" dirty="0"/>
              <a:t>NIH </a:t>
            </a:r>
            <a:r>
              <a:rPr lang="en-ZA" sz="2000" dirty="0" smtClean="0"/>
              <a:t>R01 (Bor/Fox) – </a:t>
            </a:r>
            <a:r>
              <a:rPr lang="en-ZA" sz="2000" dirty="0"/>
              <a:t>Big </a:t>
            </a:r>
            <a:r>
              <a:rPr lang="en-ZA" sz="2000" dirty="0" smtClean="0"/>
              <a:t>Data </a:t>
            </a:r>
            <a:r>
              <a:rPr lang="en-ZA" sz="2000" dirty="0"/>
              <a:t>M</a:t>
            </a:r>
            <a:r>
              <a:rPr lang="en-ZA" sz="2000" dirty="0" smtClean="0"/>
              <a:t>ethods </a:t>
            </a:r>
            <a:r>
              <a:rPr lang="en-ZA" sz="2000" dirty="0"/>
              <a:t>for </a:t>
            </a:r>
            <a:r>
              <a:rPr lang="en-ZA" sz="2000" dirty="0" smtClean="0"/>
              <a:t>Real-Time </a:t>
            </a:r>
            <a:r>
              <a:rPr lang="en-ZA" sz="2000" dirty="0"/>
              <a:t>E</a:t>
            </a:r>
            <a:r>
              <a:rPr lang="en-ZA" sz="2000" dirty="0" smtClean="0"/>
              <a:t>valuation </a:t>
            </a:r>
            <a:r>
              <a:rPr lang="en-ZA" sz="2000" dirty="0"/>
              <a:t>of </a:t>
            </a:r>
            <a:r>
              <a:rPr lang="en-ZA" sz="2000" dirty="0" smtClean="0"/>
              <a:t>“Treat </a:t>
            </a:r>
            <a:r>
              <a:rPr lang="en-ZA" sz="2000" dirty="0"/>
              <a:t>A</a:t>
            </a:r>
            <a:r>
              <a:rPr lang="en-ZA" sz="2000" dirty="0" smtClean="0"/>
              <a:t>ll</a:t>
            </a:r>
            <a:r>
              <a:rPr lang="en-ZA" sz="2000" dirty="0"/>
              <a:t>" in the </a:t>
            </a:r>
            <a:r>
              <a:rPr lang="en-ZA" sz="2000" dirty="0" smtClean="0"/>
              <a:t>Largest </a:t>
            </a:r>
            <a:r>
              <a:rPr lang="en-ZA" sz="2000" dirty="0"/>
              <a:t>HIV </a:t>
            </a:r>
            <a:r>
              <a:rPr lang="en-ZA" sz="2000" dirty="0" smtClean="0"/>
              <a:t>Program </a:t>
            </a:r>
            <a:r>
              <a:rPr lang="en-ZA" sz="2000" dirty="0"/>
              <a:t>in the </a:t>
            </a:r>
            <a:r>
              <a:rPr lang="en-ZA" sz="2000" dirty="0" smtClean="0"/>
              <a:t>World </a:t>
            </a:r>
            <a:endParaRPr lang="en-ZA" sz="2000" dirty="0"/>
          </a:p>
          <a:p>
            <a:pPr>
              <a:spcAft>
                <a:spcPts val="0"/>
              </a:spcAft>
            </a:pPr>
            <a:r>
              <a:rPr lang="en-ZA" sz="2000" dirty="0" smtClean="0"/>
              <a:t>NIH R01 (Fox/Maskew) – Improving the Adolescent </a:t>
            </a:r>
            <a:r>
              <a:rPr lang="en-ZA" sz="2000" dirty="0"/>
              <a:t>Transition to and Retention in Adult HIV Care in South Africa: </a:t>
            </a:r>
            <a:r>
              <a:rPr lang="en-ZA" sz="2000" dirty="0" smtClean="0"/>
              <a:t>a National </a:t>
            </a:r>
            <a:r>
              <a:rPr lang="en-ZA" sz="2000" dirty="0"/>
              <a:t>View </a:t>
            </a:r>
          </a:p>
          <a:p>
            <a:pPr>
              <a:spcAft>
                <a:spcPts val="0"/>
              </a:spcAft>
            </a:pPr>
            <a:r>
              <a:rPr lang="en-ZA" sz="2000" dirty="0" smtClean="0"/>
              <a:t>NIH DP2 (Bor) – Building a ‘Digital </a:t>
            </a:r>
            <a:r>
              <a:rPr lang="en-ZA" sz="2000" dirty="0"/>
              <a:t>P</a:t>
            </a:r>
            <a:r>
              <a:rPr lang="en-ZA" sz="2000" dirty="0" smtClean="0"/>
              <a:t>opulation </a:t>
            </a:r>
            <a:r>
              <a:rPr lang="en-ZA" sz="2000" dirty="0"/>
              <a:t>H</a:t>
            </a:r>
            <a:r>
              <a:rPr lang="en-ZA" sz="2000" dirty="0" smtClean="0"/>
              <a:t>ealth’ Ecosystem </a:t>
            </a:r>
            <a:r>
              <a:rPr lang="en-ZA" sz="2000" dirty="0"/>
              <a:t>F</a:t>
            </a:r>
            <a:r>
              <a:rPr lang="en-ZA" sz="2000" dirty="0" smtClean="0"/>
              <a:t>rom </a:t>
            </a:r>
            <a:r>
              <a:rPr lang="en-ZA" sz="2000" dirty="0"/>
              <a:t>R</a:t>
            </a:r>
            <a:r>
              <a:rPr lang="en-ZA" sz="2000" dirty="0" smtClean="0"/>
              <a:t>outine </a:t>
            </a:r>
            <a:r>
              <a:rPr lang="en-ZA" sz="2000" dirty="0"/>
              <a:t>L</a:t>
            </a:r>
            <a:r>
              <a:rPr lang="en-ZA" sz="2000" dirty="0" smtClean="0"/>
              <a:t>aboratory Data</a:t>
            </a:r>
          </a:p>
          <a:p>
            <a:pPr>
              <a:spcAft>
                <a:spcPts val="0"/>
              </a:spcAft>
            </a:pPr>
            <a:r>
              <a:rPr lang="en-ZA" sz="2000" dirty="0" smtClean="0"/>
              <a:t>NIH R21 (Jenkins) – Identifying TB transmission hot-spots from routinely-collected laboratory data</a:t>
            </a:r>
          </a:p>
          <a:p>
            <a:pPr>
              <a:spcAft>
                <a:spcPts val="0"/>
              </a:spcAft>
            </a:pPr>
            <a:endParaRPr lang="en-ZA" sz="2000" dirty="0" smtClean="0"/>
          </a:p>
        </p:txBody>
      </p:sp>
    </p:spTree>
    <p:extLst>
      <p:ext uri="{BB962C8B-B14F-4D97-AF65-F5344CB8AC3E}">
        <p14:creationId xmlns:p14="http://schemas.microsoft.com/office/powerpoint/2010/main" val="617431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2488" y="3668889"/>
            <a:ext cx="7924800" cy="685800"/>
          </a:xfrm>
        </p:spPr>
        <p:txBody>
          <a:bodyPr/>
          <a:lstStyle/>
          <a:p>
            <a:pPr algn="ctr"/>
            <a:r>
              <a:rPr lang="en-US" dirty="0" smtClean="0"/>
              <a:t>Thank </a:t>
            </a:r>
            <a:r>
              <a:rPr lang="en-US" dirty="0" smtClean="0"/>
              <a:t>you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err="1" smtClean="0"/>
              <a:t>jbor@bu.edu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 err="1" smtClean="0"/>
              <a:t>sites.bu.edu</a:t>
            </a:r>
            <a:r>
              <a:rPr lang="en-US" sz="1800" dirty="0"/>
              <a:t>/</a:t>
            </a:r>
            <a:r>
              <a:rPr lang="en-US" sz="1800" dirty="0" err="1" smtClean="0"/>
              <a:t>jbor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1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701801"/>
            <a:ext cx="8345554" cy="3886200"/>
          </a:xfrm>
        </p:spPr>
        <p:txBody>
          <a:bodyPr/>
          <a:lstStyle/>
          <a:p>
            <a:r>
              <a:rPr lang="en-US" dirty="0" smtClean="0"/>
              <a:t>HIV is a manageable chronic disease</a:t>
            </a:r>
          </a:p>
          <a:p>
            <a:r>
              <a:rPr lang="en-US" dirty="0" smtClean="0"/>
              <a:t>37M people with HIV globally; 7M in South Africa</a:t>
            </a:r>
          </a:p>
          <a:p>
            <a:r>
              <a:rPr lang="en-US" dirty="0" smtClean="0"/>
              <a:t>Lifetime daily antiretroviral therapy (ART)</a:t>
            </a:r>
          </a:p>
          <a:p>
            <a:pPr lvl="1"/>
            <a:r>
              <a:rPr lang="en-US" sz="2000" dirty="0" smtClean="0"/>
              <a:t>Near-normal life expectancy</a:t>
            </a:r>
          </a:p>
          <a:p>
            <a:pPr lvl="1"/>
            <a:r>
              <a:rPr lang="en-US" sz="2000" dirty="0" smtClean="0"/>
              <a:t>Treatment-as-prevention</a:t>
            </a:r>
          </a:p>
          <a:p>
            <a:r>
              <a:rPr lang="en-US" dirty="0" smtClean="0"/>
              <a:t>New and ambitious paradigm: </a:t>
            </a:r>
            <a:r>
              <a:rPr lang="en-US" u="sng" dirty="0" smtClean="0"/>
              <a:t>‘treat all’ to end AIDS</a:t>
            </a:r>
          </a:p>
          <a:p>
            <a:pPr lvl="1"/>
            <a:r>
              <a:rPr lang="en-US" sz="2000" dirty="0" smtClean="0"/>
              <a:t>South Africa moved to ‘treat all’ in Sept 2016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899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 major challenge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7265" y="5729108"/>
            <a:ext cx="8026401" cy="945443"/>
          </a:xfrm>
          <a:solidFill>
            <a:schemeClr val="bg1"/>
          </a:solidFill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Currently, no dataset provides a system-wide, longitudinal perspective on the HIV care cascade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80999" y="1594555"/>
            <a:ext cx="8480778" cy="4656667"/>
            <a:chOff x="1065396" y="3810000"/>
            <a:chExt cx="7090824" cy="3316109"/>
          </a:xfrm>
        </p:grpSpPr>
        <p:pic>
          <p:nvPicPr>
            <p:cNvPr id="6" name="Picture 5" descr="Conceptual framework for treat all, simple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44" t="24691" r="23839" b="36626"/>
            <a:stretch/>
          </p:blipFill>
          <p:spPr>
            <a:xfrm>
              <a:off x="1065396" y="3810000"/>
              <a:ext cx="7090824" cy="331610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822222" y="5729111"/>
              <a:ext cx="56966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90%</a:t>
              </a:r>
              <a:endParaRPr lang="en-US" sz="15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216401" y="5754511"/>
              <a:ext cx="56966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90%</a:t>
              </a:r>
              <a:endParaRPr lang="en-US" sz="15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96467" y="5723466"/>
              <a:ext cx="56966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dirty="0" smtClean="0"/>
                <a:t>90%</a:t>
              </a:r>
              <a:endParaRPr lang="en-US" sz="15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6664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667" y="1890888"/>
            <a:ext cx="8353777" cy="4755445"/>
          </a:xfrm>
          <a:solidFill>
            <a:schemeClr val="bg1"/>
          </a:solidFill>
        </p:spPr>
        <p:txBody>
          <a:bodyPr/>
          <a:lstStyle/>
          <a:p>
            <a:pPr>
              <a:spcBef>
                <a:spcPts val="1128"/>
              </a:spcBef>
            </a:pPr>
            <a:r>
              <a:rPr lang="en-US" sz="2200" dirty="0" smtClean="0"/>
              <a:t>National Health Laboratory Service (NHLS) is the sole provider for South Africa’s national HIV program</a:t>
            </a:r>
          </a:p>
          <a:p>
            <a:pPr>
              <a:spcBef>
                <a:spcPts val="1128"/>
              </a:spcBef>
            </a:pPr>
            <a:r>
              <a:rPr lang="en-US" sz="2200" dirty="0" smtClean="0"/>
              <a:t>Longstanding BU-HE</a:t>
            </a:r>
            <a:r>
              <a:rPr lang="en-US" sz="2200" baseline="30000" dirty="0" smtClean="0"/>
              <a:t>2</a:t>
            </a:r>
            <a:r>
              <a:rPr lang="en-US" sz="2200" dirty="0" smtClean="0"/>
              <a:t>RO-NHLS collaboration </a:t>
            </a:r>
          </a:p>
          <a:p>
            <a:pPr>
              <a:spcBef>
                <a:spcPts val="1128"/>
              </a:spcBef>
            </a:pPr>
            <a:r>
              <a:rPr lang="en-US" sz="2200" dirty="0" smtClean="0"/>
              <a:t>~</a:t>
            </a:r>
            <a:r>
              <a:rPr lang="en-US" sz="2200" dirty="0" smtClean="0"/>
              <a:t>40</a:t>
            </a:r>
            <a:r>
              <a:rPr lang="en-US" sz="2200" dirty="0" smtClean="0"/>
              <a:t> </a:t>
            </a:r>
            <a:r>
              <a:rPr lang="en-US" sz="2200" dirty="0"/>
              <a:t>million </a:t>
            </a:r>
            <a:r>
              <a:rPr lang="en-US" sz="2200" dirty="0" smtClean="0"/>
              <a:t>CD4, VL results</a:t>
            </a:r>
            <a:r>
              <a:rPr lang="en-US" sz="2200" dirty="0"/>
              <a:t>, 2004 – </a:t>
            </a:r>
            <a:r>
              <a:rPr lang="en-US" sz="2200" dirty="0" smtClean="0"/>
              <a:t>May 2015</a:t>
            </a:r>
          </a:p>
          <a:p>
            <a:pPr>
              <a:spcBef>
                <a:spcPts val="1128"/>
              </a:spcBef>
            </a:pPr>
            <a:r>
              <a:rPr lang="en-US" sz="2200" dirty="0" smtClean="0"/>
              <a:t>&gt;300 million lab tests results in full database</a:t>
            </a:r>
          </a:p>
          <a:p>
            <a:pPr>
              <a:spcBef>
                <a:spcPts val="1128"/>
              </a:spcBef>
            </a:pPr>
            <a:r>
              <a:rPr lang="en-US" sz="2200" dirty="0" smtClean="0"/>
              <a:t>High quality data; continuously-updated; system</a:t>
            </a:r>
            <a:r>
              <a:rPr lang="en-US" sz="2200" dirty="0"/>
              <a:t>-</a:t>
            </a:r>
            <a:r>
              <a:rPr lang="en-US" sz="2200" dirty="0" smtClean="0"/>
              <a:t>wide</a:t>
            </a:r>
          </a:p>
          <a:p>
            <a:pPr>
              <a:spcBef>
                <a:spcPts val="1128"/>
              </a:spcBef>
            </a:pPr>
            <a:r>
              <a:rPr lang="en-US" sz="2200" u="sng" dirty="0" smtClean="0"/>
              <a:t>No </a:t>
            </a:r>
            <a:r>
              <a:rPr lang="en-US" sz="2200" u="sng" dirty="0"/>
              <a:t>unique patient </a:t>
            </a:r>
            <a:r>
              <a:rPr lang="en-US" sz="2200" u="sng" dirty="0" smtClean="0"/>
              <a:t>ID</a:t>
            </a:r>
            <a:r>
              <a:rPr lang="en-US" sz="2200" dirty="0" smtClean="0"/>
              <a:t>…</a:t>
            </a:r>
            <a:endParaRPr lang="en-US" sz="22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537" y="5649516"/>
            <a:ext cx="3700456" cy="958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3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045" y="3767666"/>
            <a:ext cx="7924800" cy="685800"/>
          </a:xfrm>
        </p:spPr>
        <p:txBody>
          <a:bodyPr/>
          <a:lstStyle/>
          <a:p>
            <a:pPr algn="ctr"/>
            <a:r>
              <a:rPr lang="en-US" sz="3200" dirty="0" smtClean="0"/>
              <a:t>Can we build a </a:t>
            </a:r>
            <a:r>
              <a:rPr lang="en-US" sz="3200" dirty="0"/>
              <a:t>National HIV Cohort </a:t>
            </a:r>
            <a:r>
              <a:rPr lang="en-US" sz="3200" dirty="0" smtClean="0"/>
              <a:t>from routine </a:t>
            </a:r>
            <a:r>
              <a:rPr lang="en-US" sz="3200" dirty="0"/>
              <a:t>laboratory data?</a:t>
            </a:r>
          </a:p>
        </p:txBody>
      </p:sp>
    </p:spTree>
    <p:extLst>
      <p:ext uri="{BB962C8B-B14F-4D97-AF65-F5344CB8AC3E}">
        <p14:creationId xmlns:p14="http://schemas.microsoft.com/office/powerpoint/2010/main" val="96442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91443" y="1255890"/>
            <a:ext cx="807155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Collaboration between:</a:t>
            </a:r>
          </a:p>
          <a:p>
            <a:endParaRPr lang="en-US" sz="2200" b="1" u="sng" dirty="0"/>
          </a:p>
          <a:p>
            <a:r>
              <a:rPr lang="en-US" sz="2200" dirty="0" smtClean="0"/>
              <a:t>National Health Laboratory Services, South Africa</a:t>
            </a:r>
          </a:p>
          <a:p>
            <a:endParaRPr lang="en-US" sz="2200" dirty="0" smtClean="0"/>
          </a:p>
          <a:p>
            <a:r>
              <a:rPr lang="en-US" sz="2200" dirty="0" smtClean="0"/>
              <a:t>Health Economics and Epidemiology Research Office, University of Witwatersrand, South Africa</a:t>
            </a:r>
          </a:p>
          <a:p>
            <a:endParaRPr lang="en-US" sz="2200" dirty="0"/>
          </a:p>
          <a:p>
            <a:r>
              <a:rPr lang="en-US" sz="2200" dirty="0" smtClean="0"/>
              <a:t>Boston University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Departments of Global Health and Epidemiology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Research Computing Services, Shared Computing Cluster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Hariri Institute for Computing and Computational Science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25086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4504865" y="1325222"/>
            <a:ext cx="394769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/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/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/>
              <a:t>Reduction to exact matches on first/last/DOB/sex/</a:t>
            </a:r>
            <a:r>
              <a:rPr lang="en-US" sz="2000" dirty="0" smtClean="0"/>
              <a:t>facility</a:t>
            </a:r>
          </a:p>
          <a:p>
            <a:endParaRPr lang="en-US" dirty="0"/>
          </a:p>
        </p:txBody>
      </p:sp>
      <p:sp>
        <p:nvSpPr>
          <p:cNvPr id="3" name="Left Arrow 2"/>
          <p:cNvSpPr/>
          <p:nvPr/>
        </p:nvSpPr>
        <p:spPr bwMode="auto">
          <a:xfrm>
            <a:off x="3584222" y="1524001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84319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35091" y="1218027"/>
            <a:ext cx="1960929" cy="86777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1. Pre-process data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Cleaning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Standardization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Reduction to exact matches on first/last/DOB/sex/facility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35091" y="2332300"/>
            <a:ext cx="1960929" cy="109825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Fuzzy matching within blocks to reduce comparisons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1335091" y="3698708"/>
            <a:ext cx="1960929" cy="102056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3. Score edges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Jaro</a:t>
            </a:r>
            <a:r>
              <a:rPr lang="en-US" sz="1000" dirty="0" smtClean="0">
                <a:solidFill>
                  <a:schemeClr val="tx1"/>
                </a:solidFill>
              </a:rPr>
              <a:t>-Winkler string comparisons for names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err="1" smtClean="0">
                <a:solidFill>
                  <a:schemeClr val="tx1"/>
                </a:solidFill>
              </a:rPr>
              <a:t>Fellegi-Sunter</a:t>
            </a:r>
            <a:r>
              <a:rPr lang="en-US" sz="1000" dirty="0" smtClean="0">
                <a:solidFill>
                  <a:schemeClr val="tx1"/>
                </a:solidFill>
              </a:rPr>
              <a:t> similarity scores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Optimized weights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35091" y="4952736"/>
            <a:ext cx="1960929" cy="7751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4. Link + resolve </a:t>
            </a:r>
            <a:r>
              <a:rPr lang="en-US" sz="1200" b="1" dirty="0">
                <a:solidFill>
                  <a:schemeClr val="tx1"/>
                </a:solidFill>
              </a:rPr>
              <a:t>entities</a:t>
            </a:r>
            <a:endParaRPr lang="en-US" sz="1200" b="1" dirty="0" smtClean="0">
              <a:solidFill>
                <a:schemeClr val="tx1"/>
              </a:solidFill>
            </a:endParaRPr>
          </a:p>
          <a:p>
            <a:pPr marL="192024" indent="-100584">
              <a:buFont typeface="Arial"/>
              <a:buChar char="•"/>
            </a:pPr>
            <a:r>
              <a:rPr lang="en-US" sz="1000" dirty="0">
                <a:solidFill>
                  <a:schemeClr val="tx1"/>
                </a:solidFill>
              </a:rPr>
              <a:t>T</a:t>
            </a:r>
            <a:r>
              <a:rPr lang="en-US" sz="1000" dirty="0" smtClean="0">
                <a:solidFill>
                  <a:schemeClr val="tx1"/>
                </a:solidFill>
              </a:rPr>
              <a:t>hresholds for matches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Transitivity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Graph-based techniques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508000" y="1218027"/>
            <a:ext cx="592667" cy="4509808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RECORD  </a:t>
            </a:r>
          </a:p>
          <a:p>
            <a:pPr algn="ctr"/>
            <a:endParaRPr lang="en-US" sz="1100" b="1" dirty="0">
              <a:solidFill>
                <a:srgbClr val="000000"/>
              </a:solidFill>
            </a:endParaRP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L INKAGE</a:t>
            </a:r>
          </a:p>
          <a:p>
            <a:pPr algn="ctr"/>
            <a:r>
              <a:rPr lang="en-US" sz="1100" b="1" dirty="0" smtClean="0">
                <a:solidFill>
                  <a:srgbClr val="000000"/>
                </a:solidFill>
              </a:rPr>
              <a:t>  ALGORI THM</a:t>
            </a:r>
            <a:endParaRPr lang="en-US" sz="1100" b="1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1000" y="5926928"/>
            <a:ext cx="2915021" cy="69105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OUTPUT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Unique Patient Identifier (</a:t>
            </a:r>
            <a:r>
              <a:rPr lang="en-US" sz="1000" dirty="0" err="1" smtClean="0">
                <a:solidFill>
                  <a:schemeClr val="tx1"/>
                </a:solidFill>
              </a:rPr>
              <a:t>BU_uniq_ID</a:t>
            </a:r>
            <a:r>
              <a:rPr lang="en-US" sz="1000" dirty="0" smtClean="0">
                <a:solidFill>
                  <a:schemeClr val="tx1"/>
                </a:solidFill>
              </a:rPr>
              <a:t>)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Cluster characteristics for sensitivity analysis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000" y="563612"/>
            <a:ext cx="2915021" cy="5289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</a:p>
          <a:p>
            <a:pPr marL="192024" indent="-100584">
              <a:buFont typeface="Arial"/>
              <a:buChar char="•"/>
            </a:pPr>
            <a:r>
              <a:rPr lang="en-US" sz="1000" dirty="0" smtClean="0">
                <a:solidFill>
                  <a:schemeClr val="tx1"/>
                </a:solidFill>
              </a:rPr>
              <a:t>Lab episodes, with identifying information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459110" y="2537607"/>
            <a:ext cx="4191001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2. Search for edges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/>
              <a:t>Exact match on inversions, multiple names, nicknames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/>
              <a:t>Fuzzy matching within blocks to reduce </a:t>
            </a:r>
            <a:r>
              <a:rPr lang="en-US" sz="2000" dirty="0" smtClean="0"/>
              <a:t>number of comparisons</a:t>
            </a:r>
          </a:p>
          <a:p>
            <a:pPr marL="192024" indent="-100584">
              <a:buFont typeface="Arial"/>
              <a:buChar char="•"/>
            </a:pPr>
            <a:r>
              <a:rPr lang="en-US" sz="2000" dirty="0" smtClean="0"/>
              <a:t>Multiple blocking passes</a:t>
            </a:r>
          </a:p>
        </p:txBody>
      </p:sp>
      <p:sp>
        <p:nvSpPr>
          <p:cNvPr id="27" name="Left Arrow 26"/>
          <p:cNvSpPr/>
          <p:nvPr/>
        </p:nvSpPr>
        <p:spPr bwMode="auto">
          <a:xfrm>
            <a:off x="3584222" y="2737557"/>
            <a:ext cx="691445" cy="225777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Osaka" charset="-128"/>
              <a:cs typeface="Osaka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304068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g90Cl72BtnJPguq9Kg0ek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HFs0qhXLaMcXwsOxXK1fA"/>
</p:tagLst>
</file>

<file path=ppt/theme/theme1.xml><?xml version="1.0" encoding="utf-8"?>
<a:theme xmlns:a="http://schemas.openxmlformats.org/drawingml/2006/main" name="BU Theme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Osaka" charset="-128"/>
            <a:cs typeface="Osaka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Osaka" charset="-128"/>
            <a:cs typeface="Osaka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 Theme</Template>
  <TotalTime>27722</TotalTime>
  <Words>1802</Words>
  <Application>Microsoft Macintosh PowerPoint</Application>
  <PresentationFormat>On-screen Show (4:3)</PresentationFormat>
  <Paragraphs>313</Paragraphs>
  <Slides>29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BU Theme</vt:lpstr>
      <vt:lpstr>Record linkage of national laboratory data in South Africa: a novel platform for HIV policy evaluation </vt:lpstr>
      <vt:lpstr>PowerPoint Presentation</vt:lpstr>
      <vt:lpstr>PowerPoint Presentation</vt:lpstr>
      <vt:lpstr>A major challenge</vt:lpstr>
      <vt:lpstr>PowerPoint Presentation</vt:lpstr>
      <vt:lpstr>Can we build a National HIV Cohort from routine laboratory data?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Linkage Results</vt:lpstr>
      <vt:lpstr>PowerPoint Presentation</vt:lpstr>
      <vt:lpstr>Cohort Profile</vt:lpstr>
      <vt:lpstr>Can South Africa “treat all”?  Preliminary findings</vt:lpstr>
      <vt:lpstr>Patients are presenting for HIV care earlier in infection than ever before</vt:lpstr>
      <vt:lpstr>But many still present quite late</vt:lpstr>
      <vt:lpstr>Heterogeneity by gender and district</vt:lpstr>
      <vt:lpstr>“Treat all” will increase ART uptake among patients with CD4&gt;500</vt:lpstr>
      <vt:lpstr>But many patients do not start ART despite being eligible</vt:lpstr>
      <vt:lpstr>Retention on ART is higher than  previously thought</vt:lpstr>
      <vt:lpstr>Can South Africa “treat all”?    </vt:lpstr>
      <vt:lpstr>What’s next?</vt:lpstr>
      <vt:lpstr>PowerPoint Presentation</vt:lpstr>
      <vt:lpstr>Extramural support</vt:lpstr>
      <vt:lpstr>Thank you   jbor@bu.edu sites.bu.edu/jbor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pjs</dc:creator>
  <cp:lastModifiedBy>Jacob Bor</cp:lastModifiedBy>
  <cp:revision>550</cp:revision>
  <cp:lastPrinted>2016-04-06T14:59:39Z</cp:lastPrinted>
  <dcterms:created xsi:type="dcterms:W3CDTF">2012-01-18T10:42:18Z</dcterms:created>
  <dcterms:modified xsi:type="dcterms:W3CDTF">2018-02-01T22:20:20Z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1EV3AcGwrK5eLCztdYywkDwgkpMLBA_OgNXcK9a2N54k</vt:lpwstr>
  </property>
  <property fmtid="{D5CDD505-2E9C-101B-9397-08002B2CF9AE}" pid="4" name="Google.Documents.RevisionId">
    <vt:lpwstr>02133783667714024072</vt:lpwstr>
  </property>
  <property fmtid="{D5CDD505-2E9C-101B-9397-08002B2CF9AE}" pid="5" name="Google.Documents.PreviousRevisionId">
    <vt:lpwstr>04985446044019015654</vt:lpwstr>
  </property>
  <property fmtid="{D5CDD505-2E9C-101B-9397-08002B2CF9AE}" pid="6" name="Google.Documents.PluginVersion">
    <vt:lpwstr>2.0.2662.553</vt:lpwstr>
  </property>
  <property fmtid="{D5CDD505-2E9C-101B-9397-08002B2CF9AE}" pid="7" name="Google.Documents.MergeIncapabilityFlags">
    <vt:i4>0</vt:i4>
  </property>
</Properties>
</file>

<file path=docProps/thumbnail.jpeg>
</file>